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701" r:id="rId2"/>
    <p:sldId id="1891" r:id="rId3"/>
    <p:sldId id="1894" r:id="rId4"/>
    <p:sldId id="1868" r:id="rId5"/>
    <p:sldId id="1895" r:id="rId6"/>
    <p:sldId id="1896" r:id="rId7"/>
    <p:sldId id="1860" r:id="rId8"/>
    <p:sldId id="1897" r:id="rId9"/>
    <p:sldId id="1898" r:id="rId10"/>
    <p:sldId id="1703" r:id="rId11"/>
  </p:sldIdLst>
  <p:sldSz cx="9144000" cy="6858000" type="screen4x3"/>
  <p:notesSz cx="7053263" cy="93091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7A094FF-8E93-4020-83F6-65925F1F803D}">
          <p14:sldIdLst>
            <p14:sldId id="1701"/>
            <p14:sldId id="1891"/>
            <p14:sldId id="1894"/>
            <p14:sldId id="1868"/>
            <p14:sldId id="1895"/>
            <p14:sldId id="1896"/>
            <p14:sldId id="1860"/>
            <p14:sldId id="1897"/>
            <p14:sldId id="1898"/>
            <p14:sldId id="17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  <p:cmAuthor id="2" name="asus asus" initials="aa" lastIdx="22" clrIdx="1">
    <p:extLst>
      <p:ext uri="{19B8F6BF-5375-455C-9EA6-DF929625EA0E}">
        <p15:presenceInfo xmlns:p15="http://schemas.microsoft.com/office/powerpoint/2012/main" userId="b6579c715f012418" providerId="Windows Live"/>
      </p:ext>
    </p:extLst>
  </p:cmAuthor>
  <p:cmAuthor id="3" name="RAPINRIT BANTUPHA" initials="RB" lastIdx="1" clrIdx="2">
    <p:extLst>
      <p:ext uri="{19B8F6BF-5375-455C-9EA6-DF929625EA0E}">
        <p15:presenceInfo xmlns:p15="http://schemas.microsoft.com/office/powerpoint/2012/main" userId="6af2104a885c648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00"/>
    <a:srgbClr val="FF6600"/>
    <a:srgbClr val="0033CC"/>
    <a:srgbClr val="FFCC00"/>
    <a:srgbClr val="FFCCFF"/>
    <a:srgbClr val="FFFFFF"/>
    <a:srgbClr val="CC3300"/>
    <a:srgbClr val="EAEA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สไตล์ธีม 1 - เน้น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35" autoAdjust="0"/>
    <p:restoredTop sz="94590" autoAdjust="0"/>
  </p:normalViewPr>
  <p:slideViewPr>
    <p:cSldViewPr>
      <p:cViewPr varScale="1">
        <p:scale>
          <a:sx n="78" d="100"/>
          <a:sy n="78" d="100"/>
        </p:scale>
        <p:origin x="12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56414" cy="465455"/>
          </a:xfrm>
          <a:prstGeom prst="rect">
            <a:avLst/>
          </a:prstGeom>
        </p:spPr>
        <p:txBody>
          <a:bodyPr vert="horz" lIns="96027" tIns="48014" rIns="96027" bIns="48014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95217" y="2"/>
            <a:ext cx="3056414" cy="465455"/>
          </a:xfrm>
          <a:prstGeom prst="rect">
            <a:avLst/>
          </a:prstGeom>
        </p:spPr>
        <p:txBody>
          <a:bodyPr vert="horz" lIns="96027" tIns="48014" rIns="96027" bIns="48014" rtlCol="0"/>
          <a:lstStyle>
            <a:lvl1pPr algn="r">
              <a:defRPr sz="1300"/>
            </a:lvl1pPr>
          </a:lstStyle>
          <a:p>
            <a:fld id="{135343F6-54E3-47CD-AEC1-5B4C76A367D2}" type="datetimeFigureOut">
              <a:rPr lang="th-TH" smtClean="0"/>
              <a:pPr/>
              <a:t>01/12/66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27" tIns="48014" rIns="96027" bIns="48014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6027" tIns="48014" rIns="96027" bIns="48014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8842031"/>
            <a:ext cx="3056414" cy="465455"/>
          </a:xfrm>
          <a:prstGeom prst="rect">
            <a:avLst/>
          </a:prstGeom>
        </p:spPr>
        <p:txBody>
          <a:bodyPr vert="horz" lIns="96027" tIns="48014" rIns="96027" bIns="48014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95217" y="8842031"/>
            <a:ext cx="3056414" cy="465455"/>
          </a:xfrm>
          <a:prstGeom prst="rect">
            <a:avLst/>
          </a:prstGeom>
        </p:spPr>
        <p:txBody>
          <a:bodyPr vert="horz" lIns="96027" tIns="48014" rIns="96027" bIns="48014" rtlCol="0" anchor="b"/>
          <a:lstStyle>
            <a:lvl1pPr algn="r">
              <a:defRPr sz="1300"/>
            </a:lvl1pPr>
          </a:lstStyle>
          <a:p>
            <a:fld id="{E0E86426-A17C-49DC-B626-26E318A8F5A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885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ตัวยึดรูปบนภาพนิ่ง 1">
            <a:extLst>
              <a:ext uri="{FF2B5EF4-FFF2-40B4-BE49-F238E27FC236}">
                <a16:creationId xmlns:a16="http://schemas.microsoft.com/office/drawing/2014/main" id="{4EAC9E24-C273-429C-B61B-83A3955B2A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ตัวยึดบันทึกย่อ 2">
            <a:extLst>
              <a:ext uri="{FF2B5EF4-FFF2-40B4-BE49-F238E27FC236}">
                <a16:creationId xmlns:a16="http://schemas.microsoft.com/office/drawing/2014/main" id="{A33AA2B2-9A62-4D09-9610-3B31AC33AE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/>
          </a:p>
        </p:txBody>
      </p:sp>
      <p:sp>
        <p:nvSpPr>
          <p:cNvPr id="50180" name="ตัวยึดหมายเลขภาพนิ่ง 3">
            <a:extLst>
              <a:ext uri="{FF2B5EF4-FFF2-40B4-BE49-F238E27FC236}">
                <a16:creationId xmlns:a16="http://schemas.microsoft.com/office/drawing/2014/main" id="{89B4B17E-5AC2-4C75-B23B-44135CD2BC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29525" indent="-280113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23529" indent="-224706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572941" indent="-224706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22353" indent="-224706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465608" indent="-224706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08864" indent="-224706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352119" indent="-224706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795374" indent="-224706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</a:pPr>
            <a:fld id="{EB6C481B-52F6-470A-9BF8-8DD6F6903657}" type="slidenum">
              <a:rPr lang="en-US" altLang="th-TH" smtClean="0">
                <a:cs typeface="Angsana New" panose="02020603050405020304" pitchFamily="18" charset="-34"/>
              </a:rPr>
              <a:pPr>
                <a:spcBef>
                  <a:spcPct val="0"/>
                </a:spcBef>
              </a:pPr>
              <a:t>10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785446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6E78-EF07-47E2-AC56-875B388AD8F4}" type="datetimeFigureOut">
              <a:rPr lang="th-TH" smtClean="0"/>
              <a:pPr/>
              <a:t>01/12/66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082AA-DA02-4701-8D84-ABB320C5F26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8348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6E78-EF07-47E2-AC56-875B388AD8F4}" type="datetimeFigureOut">
              <a:rPr lang="th-TH" smtClean="0"/>
              <a:pPr/>
              <a:t>01/12/66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082AA-DA02-4701-8D84-ABB320C5F26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290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6E78-EF07-47E2-AC56-875B388AD8F4}" type="datetimeFigureOut">
              <a:rPr lang="th-TH" smtClean="0"/>
              <a:pPr/>
              <a:t>01/12/66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082AA-DA02-4701-8D84-ABB320C5F26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2156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>
                <a:solidFill>
                  <a:srgbClr val="D34817">
                    <a:lumMod val="50000"/>
                  </a:srgbClr>
                </a:solidFill>
              </a:rPr>
              <a:pPr/>
              <a:t>12/1/2023</a:t>
            </a:fld>
            <a:endParaRPr lang="en-US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57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6E78-EF07-47E2-AC56-875B388AD8F4}" type="datetimeFigureOut">
              <a:rPr lang="th-TH" smtClean="0"/>
              <a:pPr/>
              <a:t>01/12/66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082AA-DA02-4701-8D84-ABB320C5F26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021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6E78-EF07-47E2-AC56-875B388AD8F4}" type="datetimeFigureOut">
              <a:rPr lang="th-TH" smtClean="0"/>
              <a:pPr/>
              <a:t>01/12/66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082AA-DA02-4701-8D84-ABB320C5F26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6390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6E78-EF07-47E2-AC56-875B388AD8F4}" type="datetimeFigureOut">
              <a:rPr lang="th-TH" smtClean="0"/>
              <a:pPr/>
              <a:t>01/12/66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082AA-DA02-4701-8D84-ABB320C5F26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620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6E78-EF07-47E2-AC56-875B388AD8F4}" type="datetimeFigureOut">
              <a:rPr lang="th-TH" smtClean="0"/>
              <a:pPr/>
              <a:t>01/12/66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082AA-DA02-4701-8D84-ABB320C5F26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7407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6E78-EF07-47E2-AC56-875B388AD8F4}" type="datetimeFigureOut">
              <a:rPr lang="th-TH" smtClean="0"/>
              <a:pPr/>
              <a:t>01/12/66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082AA-DA02-4701-8D84-ABB320C5F26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115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6E78-EF07-47E2-AC56-875B388AD8F4}" type="datetimeFigureOut">
              <a:rPr lang="th-TH" smtClean="0"/>
              <a:pPr/>
              <a:t>01/12/66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082AA-DA02-4701-8D84-ABB320C5F26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9636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6E78-EF07-47E2-AC56-875B388AD8F4}" type="datetimeFigureOut">
              <a:rPr lang="th-TH" smtClean="0"/>
              <a:pPr/>
              <a:t>01/12/66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082AA-DA02-4701-8D84-ABB320C5F26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5476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6E78-EF07-47E2-AC56-875B388AD8F4}" type="datetimeFigureOut">
              <a:rPr lang="th-TH" smtClean="0"/>
              <a:pPr/>
              <a:t>01/12/66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082AA-DA02-4701-8D84-ABB320C5F26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9752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C6E78-EF07-47E2-AC56-875B388AD8F4}" type="datetimeFigureOut">
              <a:rPr lang="th-TH" smtClean="0"/>
              <a:pPr/>
              <a:t>01/12/66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082AA-DA02-4701-8D84-ABB320C5F26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008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2">
            <a:extLst>
              <a:ext uri="{FF2B5EF4-FFF2-40B4-BE49-F238E27FC236}">
                <a16:creationId xmlns:a16="http://schemas.microsoft.com/office/drawing/2014/main" id="{948B2645-1005-479C-8EC0-250C40817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760"/>
            <a:ext cx="9107487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endParaRPr lang="th-TH" alt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วาระการประชุมกลุ่มงานพัฒนาวิชาการและคุณภาพบริการ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สำนักงานสาธารณสุขอำเภอเขมราฐ จังหวัดอุบลราชธานี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h-TH" alt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h-TH" alt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h-TH" alt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 1 ธันวาคม </a:t>
            </a:r>
            <a:r>
              <a:rPr lang="en-US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</a:t>
            </a:r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 เวลา 13.00 -16.30 น.</a:t>
            </a:r>
            <a:endParaRPr lang="en-US" alt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 ห้องประชุมสำนักงานสาธารณสุขอำเภอเขมราฐ จังหวัดอุบลราชธานี </a:t>
            </a:r>
            <a:br>
              <a:rPr lang="th-TH" alt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altLang="th-TH" sz="4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FE8FCD4F-BEB5-4BDC-96C6-EB61E0A25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332656"/>
            <a:ext cx="1403648" cy="1368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รูปภาพ 4">
            <a:extLst>
              <a:ext uri="{FF2B5EF4-FFF2-40B4-BE49-F238E27FC236}">
                <a16:creationId xmlns:a16="http://schemas.microsoft.com/office/drawing/2014/main" id="{5F9C0026-47E2-82C1-1E04-D253711F0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15354"/>
            <a:ext cx="2447925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459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Cover-pic">
            <a:extLst>
              <a:ext uri="{FF2B5EF4-FFF2-40B4-BE49-F238E27FC236}">
                <a16:creationId xmlns:a16="http://schemas.microsoft.com/office/drawing/2014/main" id="{DC550700-E681-4470-BF7A-889A14D00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7" name="TextBox 4">
            <a:extLst>
              <a:ext uri="{FF2B5EF4-FFF2-40B4-BE49-F238E27FC236}">
                <a16:creationId xmlns:a16="http://schemas.microsoft.com/office/drawing/2014/main" id="{FC94093C-AC0F-409D-A606-EAACD5DB1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8800" y="1851025"/>
            <a:ext cx="2571750" cy="13398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5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มุ่งมั่น พัฒนาอย่างต่อเนื่อง</a:t>
            </a:r>
          </a:p>
        </p:txBody>
      </p:sp>
      <p:sp>
        <p:nvSpPr>
          <p:cNvPr id="49156" name="สี่เหลี่ยมผืนผ้า 3">
            <a:extLst>
              <a:ext uri="{FF2B5EF4-FFF2-40B4-BE49-F238E27FC236}">
                <a16:creationId xmlns:a16="http://schemas.microsoft.com/office/drawing/2014/main" id="{2FFAB404-C844-438A-9B84-E7CF66D6E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25" y="1263650"/>
            <a:ext cx="35004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th-TH" sz="6000" b="1">
                <a:solidFill>
                  <a:srgbClr val="C00000"/>
                </a:solidFill>
                <a:latin typeface="TH SarabunPSK" panose="020B0500040200020003" pitchFamily="34" charset="-34"/>
                <a:ea typeface="Angsana News"/>
                <a:cs typeface="TH SarabunPSK" panose="020B0500040200020003" pitchFamily="34" charset="-34"/>
              </a:rPr>
              <a:t>ขอบคุณครับ</a:t>
            </a:r>
            <a:endParaRPr lang="th-TH" altLang="th-TH" sz="6000" b="1">
              <a:latin typeface="TH SarabunPSK" panose="020B0500040200020003" pitchFamily="34" charset="-34"/>
              <a:ea typeface="Angsana News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à¸à¸¥à¸à¸²à¸£à¸à¹à¸à¸«à¸²à¸£à¸¹à¸à¸ à¸²à¸à¸ªà¸³à¸«à¸£à¸±à¸ à¸ à¸²à¸à¸à¸£à¸²à¸à¸à¸´à¸ à¸à¸¥à¹à¸­à¸à¸à¹à¸­à¸à¸§à¸²à¸¡">
            <a:extLst>
              <a:ext uri="{FF2B5EF4-FFF2-40B4-BE49-F238E27FC236}">
                <a16:creationId xmlns:a16="http://schemas.microsoft.com/office/drawing/2014/main" id="{5D99FF98-2A76-02D9-77C1-923BDB43CD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t="9550" r="2727" b="21057"/>
          <a:stretch/>
        </p:blipFill>
        <p:spPr bwMode="auto">
          <a:xfrm>
            <a:off x="0" y="65196"/>
            <a:ext cx="8926752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F96233BA-E9DD-F492-C708-B1B1C2C43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204" y="170154"/>
            <a:ext cx="6984776" cy="98111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วาระที่ 1 แจ้งกำหนดการนิเทศงานฯระดับจังหวัด รอบ 1    </a:t>
            </a:r>
            <a:b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ปีงบประมาณ 2566</a:t>
            </a:r>
            <a:endParaRPr lang="th-TH" altLang="th-TH" sz="31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DE1A51-6FC4-4BBB-AAFA-C77A8F8EA6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81" t="33812" r="24640" b="14032"/>
          <a:stretch/>
        </p:blipFill>
        <p:spPr>
          <a:xfrm>
            <a:off x="55120" y="2619093"/>
            <a:ext cx="4660895" cy="4238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EDDE46-A8AD-7BCE-12D6-3A23B69EDD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525" t="17801" r="21650" b="12900"/>
          <a:stretch/>
        </p:blipFill>
        <p:spPr>
          <a:xfrm>
            <a:off x="4483104" y="1480322"/>
            <a:ext cx="4660895" cy="53124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5E84B7-B1D8-608D-D330-92A9E8AADC6E}"/>
              </a:ext>
            </a:extLst>
          </p:cNvPr>
          <p:cNvSpPr txBox="1"/>
          <p:nvPr/>
        </p:nvSpPr>
        <p:spPr>
          <a:xfrm>
            <a:off x="55120" y="1466298"/>
            <a:ext cx="5544617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12 ธันวาคม 2566 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 ห้องประชุมสองฝั่งโขง โรงพยาบาลเขมราฐ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57429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à¸à¸¥à¸à¸²à¸£à¸à¹à¸à¸«à¸²à¸£à¸¹à¸à¸ à¸²à¸à¸ªà¸³à¸«à¸£à¸±à¸ à¸ à¸²à¸à¸à¸£à¸²à¸à¸à¸´à¸ à¸à¸¥à¹à¸­à¸à¸à¹à¸­à¸à¸§à¸²à¸¡">
            <a:extLst>
              <a:ext uri="{FF2B5EF4-FFF2-40B4-BE49-F238E27FC236}">
                <a16:creationId xmlns:a16="http://schemas.microsoft.com/office/drawing/2014/main" id="{5D99FF98-2A76-02D9-77C1-923BDB43CD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t="9550" r="2727" b="21057"/>
          <a:stretch/>
        </p:blipFill>
        <p:spPr bwMode="auto">
          <a:xfrm>
            <a:off x="0" y="65196"/>
            <a:ext cx="8926752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F96233BA-E9DD-F492-C708-B1B1C2C43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204" y="170154"/>
            <a:ext cx="6984776" cy="98111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วาระที่ 1 แจ้งกำหนดการนิเทศงานฯระดับจังหวัด รอบ 1    </a:t>
            </a:r>
            <a:b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ปีงบประมาณ 2566 (ต่อ)</a:t>
            </a:r>
            <a:endParaRPr lang="th-TH" altLang="th-TH" sz="31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D118F3-2A62-5572-221E-64F8C8ED85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25" t="19201" r="22438" b="30400"/>
          <a:stretch/>
        </p:blipFill>
        <p:spPr>
          <a:xfrm>
            <a:off x="179512" y="1628800"/>
            <a:ext cx="5256584" cy="43924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C797DB-8DCD-B2A5-01DC-4AF0F6C5FA48}"/>
              </a:ext>
            </a:extLst>
          </p:cNvPr>
          <p:cNvSpPr txBox="1"/>
          <p:nvPr/>
        </p:nvSpPr>
        <p:spPr>
          <a:xfrm>
            <a:off x="5364088" y="1844824"/>
            <a:ext cx="3672408" cy="452431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ขอเชิญ ผอ.รพ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สต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ทีม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PM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ร่วมรับการนิเทศงานฯ ตามกำหนดการ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รพ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สต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ทุกแห่งเข้ารับฟังการสรุปผผลการนิเทศผ่าน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WebEx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ห้อง </a:t>
            </a:r>
            <a:r>
              <a:rPr 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คป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สอ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เขมราฐ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การแต่งกายเสื้อฟอร์มฟ้า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41807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à¸à¸¥à¸à¸²à¸£à¸à¹à¸à¸«à¸²à¸£à¸¹à¸à¸ à¸²à¸à¸ªà¸³à¸«à¸£à¸±à¸ à¸ à¸²à¸à¸à¸£à¸²à¸à¸à¸´à¸ à¸à¸¥à¹à¸­à¸à¸à¹à¸­à¸à¸§à¸²à¸¡">
            <a:extLst>
              <a:ext uri="{FF2B5EF4-FFF2-40B4-BE49-F238E27FC236}">
                <a16:creationId xmlns:a16="http://schemas.microsoft.com/office/drawing/2014/main" id="{5D99FF98-2A76-02D9-77C1-923BDB43CD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t="9550" r="2727" b="21057"/>
          <a:stretch/>
        </p:blipFill>
        <p:spPr bwMode="auto">
          <a:xfrm>
            <a:off x="0" y="65196"/>
            <a:ext cx="8926752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F96233BA-E9DD-F492-C708-B1B1C2C43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222709"/>
            <a:ext cx="6984776" cy="98111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วาระที่ 2 แจ้งกำหนดการประชุมสรุปผลงาน ปี 2566 </a:t>
            </a:r>
            <a:b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th-TH" alt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คป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สอ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เขมราฐ</a:t>
            </a:r>
            <a:endParaRPr lang="th-TH" altLang="th-TH" sz="31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1B397C-1895-4FD4-9570-2916571926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51"/>
          <a:stretch/>
        </p:blipFill>
        <p:spPr>
          <a:xfrm>
            <a:off x="179512" y="1361340"/>
            <a:ext cx="8747240" cy="5164004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688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à¸à¸¥à¸à¸²à¸£à¸à¹à¸à¸«à¸²à¸£à¸¹à¸à¸ à¸²à¸à¸ªà¸³à¸«à¸£à¸±à¸ à¸ à¸²à¸à¸à¸£à¸²à¸à¸à¸´à¸ à¸à¸¥à¹à¸­à¸à¸à¹à¸­à¸à¸§à¸²à¸¡">
            <a:extLst>
              <a:ext uri="{FF2B5EF4-FFF2-40B4-BE49-F238E27FC236}">
                <a16:creationId xmlns:a16="http://schemas.microsoft.com/office/drawing/2014/main" id="{5D99FF98-2A76-02D9-77C1-923BDB43CD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t="9550" r="2727" b="21057"/>
          <a:stretch/>
        </p:blipFill>
        <p:spPr bwMode="auto">
          <a:xfrm>
            <a:off x="0" y="65196"/>
            <a:ext cx="8926752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F96233BA-E9DD-F492-C708-B1B1C2C43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222709"/>
            <a:ext cx="6984776" cy="98111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วาระที่ 2 แจ้งกำหนดการประชุมสรุปผลงาน ปี 2566 </a:t>
            </a:r>
            <a:b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th-TH" alt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คป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สอ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เขมราฐ (ต่อ)</a:t>
            </a:r>
            <a:endParaRPr lang="th-TH" altLang="th-TH" sz="31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1B397C-1895-4FD4-9570-2916571926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49"/>
          <a:stretch/>
        </p:blipFill>
        <p:spPr>
          <a:xfrm>
            <a:off x="147690" y="2636912"/>
            <a:ext cx="8747240" cy="3816425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3CDFFA9-C2EE-DACF-D2CA-4E7C73A0F9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72"/>
          <a:stretch/>
        </p:blipFill>
        <p:spPr>
          <a:xfrm>
            <a:off x="147690" y="1518853"/>
            <a:ext cx="8747240" cy="1118060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62308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à¸à¸¥à¸à¸²à¸£à¸à¹à¸à¸«à¸²à¸£à¸¹à¸à¸ à¸²à¸à¸ªà¸³à¸«à¸£à¸±à¸ à¸ à¸²à¸à¸à¸£à¸²à¸à¸à¸´à¸ à¸à¸¥à¹à¸­à¸à¸à¹à¸­à¸à¸§à¸²à¸¡">
            <a:extLst>
              <a:ext uri="{FF2B5EF4-FFF2-40B4-BE49-F238E27FC236}">
                <a16:creationId xmlns:a16="http://schemas.microsoft.com/office/drawing/2014/main" id="{5D99FF98-2A76-02D9-77C1-923BDB43CD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t="9550" r="2727" b="21057"/>
          <a:stretch/>
        </p:blipFill>
        <p:spPr bwMode="auto">
          <a:xfrm>
            <a:off x="0" y="65196"/>
            <a:ext cx="8926752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F96233BA-E9DD-F492-C708-B1B1C2C43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222709"/>
            <a:ext cx="6984776" cy="98111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วาระที่ 2 แจ้งกำหนดการประชุมสรุปผลงาน ปี 2566 </a:t>
            </a:r>
            <a:b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th-TH" alt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คป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สอ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เขมราฐ (ต่อ)</a:t>
            </a:r>
            <a:endParaRPr lang="th-TH" altLang="th-TH" sz="31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A3D897-CA51-A927-0BCD-676EA9C59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18852"/>
            <a:ext cx="8819248" cy="533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38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à¸à¸¥à¸à¸²à¸£à¸à¹à¸à¸«à¸²à¸£à¸¹à¸à¸ à¸²à¸à¸ªà¸³à¸«à¸£à¸±à¸ à¸ à¸²à¸à¸à¸£à¸²à¸à¸à¸´à¸ à¸à¸¥à¹à¸­à¸à¸à¹à¸­à¸à¸§à¸²à¸¡">
            <a:extLst>
              <a:ext uri="{FF2B5EF4-FFF2-40B4-BE49-F238E27FC236}">
                <a16:creationId xmlns:a16="http://schemas.microsoft.com/office/drawing/2014/main" id="{5D99FF98-2A76-02D9-77C1-923BDB43CD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t="9550" r="2727" b="21057"/>
          <a:stretch/>
        </p:blipFill>
        <p:spPr bwMode="auto">
          <a:xfrm>
            <a:off x="108624" y="105561"/>
            <a:ext cx="8926752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F96233BA-E9DD-F492-C708-B1B1C2C43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260648"/>
            <a:ext cx="6497637" cy="72866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th-TH" alt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วาระที่ 3 ติดตามให้บันทึกข้อมูลผู้ป่วยในพระราชานุเคราะห์ </a:t>
            </a:r>
            <a:endParaRPr lang="th-TH" altLang="th-TH" sz="31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กล่องข้อความ 8">
            <a:extLst>
              <a:ext uri="{FF2B5EF4-FFF2-40B4-BE49-F238E27FC236}">
                <a16:creationId xmlns:a16="http://schemas.microsoft.com/office/drawing/2014/main" id="{1239393B-1C8B-5CDB-2C68-3E5B3A7B97C8}"/>
              </a:ext>
            </a:extLst>
          </p:cNvPr>
          <p:cNvSpPr txBox="1"/>
          <p:nvPr/>
        </p:nvSpPr>
        <p:spPr>
          <a:xfrm>
            <a:off x="323528" y="1429326"/>
            <a:ext cx="694796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100" b="1" dirty="0"/>
              <a:t>ผลงานการติดตามเยี่ยมฯ อำเภอเขมราฐ ครั้งล่าสุด</a:t>
            </a:r>
          </a:p>
        </p:txBody>
      </p:sp>
      <p:sp>
        <p:nvSpPr>
          <p:cNvPr id="8" name="กล่องข้อความ 8">
            <a:extLst>
              <a:ext uri="{FF2B5EF4-FFF2-40B4-BE49-F238E27FC236}">
                <a16:creationId xmlns:a16="http://schemas.microsoft.com/office/drawing/2014/main" id="{4F2356C6-5B1E-F8A6-895C-A14EA9B5E721}"/>
              </a:ext>
            </a:extLst>
          </p:cNvPr>
          <p:cNvSpPr txBox="1"/>
          <p:nvPr/>
        </p:nvSpPr>
        <p:spPr>
          <a:xfrm>
            <a:off x="108624" y="6469886"/>
            <a:ext cx="84238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100" b="1" dirty="0"/>
              <a:t>  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 30 พฤศจิกายน 2566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2.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ขอให้เยี่ยมก่อนวันที่ 20 ของทุกเดือน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4BC226C-11AF-0DB2-2E16-20D0751556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660506"/>
              </p:ext>
            </p:extLst>
          </p:nvPr>
        </p:nvGraphicFramePr>
        <p:xfrm>
          <a:off x="323528" y="1893956"/>
          <a:ext cx="8568951" cy="4457628"/>
        </p:xfrm>
        <a:graphic>
          <a:graphicData uri="http://schemas.openxmlformats.org/drawingml/2006/table">
            <a:tbl>
              <a:tblPr/>
              <a:tblGrid>
                <a:gridCol w="480657">
                  <a:extLst>
                    <a:ext uri="{9D8B030D-6E8A-4147-A177-3AD203B41FA5}">
                      <a16:colId xmlns:a16="http://schemas.microsoft.com/office/drawing/2014/main" val="216555519"/>
                    </a:ext>
                  </a:extLst>
                </a:gridCol>
                <a:gridCol w="1557991">
                  <a:extLst>
                    <a:ext uri="{9D8B030D-6E8A-4147-A177-3AD203B41FA5}">
                      <a16:colId xmlns:a16="http://schemas.microsoft.com/office/drawing/2014/main" val="522457331"/>
                    </a:ext>
                  </a:extLst>
                </a:gridCol>
                <a:gridCol w="2088371">
                  <a:extLst>
                    <a:ext uri="{9D8B030D-6E8A-4147-A177-3AD203B41FA5}">
                      <a16:colId xmlns:a16="http://schemas.microsoft.com/office/drawing/2014/main" val="2587868684"/>
                    </a:ext>
                  </a:extLst>
                </a:gridCol>
                <a:gridCol w="1342524">
                  <a:extLst>
                    <a:ext uri="{9D8B030D-6E8A-4147-A177-3AD203B41FA5}">
                      <a16:colId xmlns:a16="http://schemas.microsoft.com/office/drawing/2014/main" val="124600226"/>
                    </a:ext>
                  </a:extLst>
                </a:gridCol>
                <a:gridCol w="1491694">
                  <a:extLst>
                    <a:ext uri="{9D8B030D-6E8A-4147-A177-3AD203B41FA5}">
                      <a16:colId xmlns:a16="http://schemas.microsoft.com/office/drawing/2014/main" val="1643933953"/>
                    </a:ext>
                  </a:extLst>
                </a:gridCol>
                <a:gridCol w="1607714">
                  <a:extLst>
                    <a:ext uri="{9D8B030D-6E8A-4147-A177-3AD203B41FA5}">
                      <a16:colId xmlns:a16="http://schemas.microsoft.com/office/drawing/2014/main" val="384990442"/>
                    </a:ext>
                  </a:extLst>
                </a:gridCol>
              </a:tblGrid>
              <a:tr h="651500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คนไข้ในพระราชานุครา</a:t>
                      </a:r>
                      <a:r>
                        <a:rPr lang="th-TH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ะห์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ชื่อ-นามสกุล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วันที่เยี่ยมบ้าน </a:t>
                      </a:r>
                      <a:b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(ครั้งล่าสุด)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เขตรับผิดชอบ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53522"/>
                  </a:ext>
                </a:extLst>
              </a:tr>
              <a:tr h="334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สมเด็จพระเทพฯ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ธนกร</a:t>
                      </a:r>
                      <a:r>
                        <a:rPr lang="th-TH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ทองพรม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</a:t>
                      </a:r>
                      <a:r>
                        <a:rPr lang="th-TH" sz="20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ผือ</a:t>
                      </a:r>
                      <a:r>
                        <a:rPr lang="th-TH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 พ.ย. 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รพ.สต.หนอง</a:t>
                      </a:r>
                      <a:r>
                        <a:rPr lang="th-TH" sz="20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ผือ</a:t>
                      </a:r>
                      <a:endParaRPr lang="th-TH" sz="2000" b="0" i="0" u="none" strike="noStrike" dirty="0">
                        <a:solidFill>
                          <a:srgbClr val="00B05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009469"/>
                  </a:ext>
                </a:extLst>
              </a:tr>
              <a:tr h="4029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มูลนิธิจุฬาภรณ</a:t>
                      </a:r>
                      <a:r>
                        <a:rPr lang="th-TH" sz="20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์ฯ</a:t>
                      </a:r>
                      <a:r>
                        <a:rPr lang="th-TH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น.ส.ช่อผกา แพงคูณ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</a:t>
                      </a:r>
                      <a:r>
                        <a:rPr lang="th-TH" sz="20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ผือ</a:t>
                      </a:r>
                      <a:r>
                        <a:rPr lang="th-TH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 พ.ย. 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รพ.สต.หนอง</a:t>
                      </a:r>
                      <a:r>
                        <a:rPr lang="th-TH" sz="20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ผือ</a:t>
                      </a:r>
                      <a:endParaRPr lang="th-TH" sz="2000" b="0" i="0" u="none" strike="noStrike" dirty="0">
                        <a:solidFill>
                          <a:srgbClr val="00B05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476460"/>
                  </a:ext>
                </a:extLst>
              </a:tr>
              <a:tr h="3600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มูลนิธิจุฬาภรณ</a:t>
                      </a:r>
                      <a:r>
                        <a:rPr lang="th-TH" sz="20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์ฯ</a:t>
                      </a:r>
                      <a:r>
                        <a:rPr lang="th-TH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น.ส.รุ่งนภา แพงคูณ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</a:t>
                      </a:r>
                      <a:r>
                        <a:rPr lang="th-TH" sz="20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ผือ</a:t>
                      </a:r>
                      <a:r>
                        <a:rPr lang="th-TH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 พ.ย. 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รพ.สต.หนอง</a:t>
                      </a:r>
                      <a:r>
                        <a:rPr lang="th-TH" sz="20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ผือ</a:t>
                      </a:r>
                      <a:endParaRPr lang="th-TH" sz="2000" b="0" i="0" u="none" strike="noStrike" dirty="0">
                        <a:solidFill>
                          <a:srgbClr val="00B05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506935"/>
                  </a:ext>
                </a:extLst>
              </a:tr>
              <a:tr h="334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มูลนิธิพอ.สว.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</a:t>
                      </a:r>
                      <a:r>
                        <a:rPr lang="th-TH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นทกานต์ เจาะเหมาะ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</a:t>
                      </a:r>
                      <a:r>
                        <a:rPr lang="th-TH" sz="20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ผือ</a:t>
                      </a:r>
                      <a:r>
                        <a:rPr lang="th-TH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 </a:t>
                      </a:r>
                      <a:r>
                        <a:rPr lang="th-TH" sz="20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พย</a:t>
                      </a:r>
                      <a:r>
                        <a:rPr lang="th-TH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รพ.สต.หนอง</a:t>
                      </a:r>
                      <a:r>
                        <a:rPr lang="th-TH" sz="20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ผือ</a:t>
                      </a:r>
                      <a:endParaRPr lang="th-TH" sz="2000" b="0" i="0" u="none" strike="noStrike" dirty="0">
                        <a:solidFill>
                          <a:srgbClr val="00B05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4774753"/>
                  </a:ext>
                </a:extLst>
              </a:tr>
              <a:tr h="334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สมเด็จพระเทพฯ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ศุภาณัฐ หมุนสิงห์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</a:t>
                      </a:r>
                      <a:r>
                        <a:rPr lang="th-TH" sz="20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สิม</a:t>
                      </a:r>
                      <a:r>
                        <a:rPr lang="th-TH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 ตค 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รพ.สต.นาหว้า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409535"/>
                  </a:ext>
                </a:extLst>
              </a:tr>
              <a:tr h="334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มูลนิธิพอ.สว.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ลีลาวดี คำเพราะ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</a:t>
                      </a:r>
                      <a:r>
                        <a:rPr lang="th-TH" sz="20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สิม</a:t>
                      </a:r>
                      <a:r>
                        <a:rPr lang="th-TH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 ตค 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รพ.สต.นาหว้า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076127"/>
                  </a:ext>
                </a:extLst>
              </a:tr>
              <a:tr h="334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มูลนิธิพอ.สว.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วสุพล ประชุมเหล็ก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เขมราฐ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 ตค 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รพ.เขมราฐ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1703877"/>
                  </a:ext>
                </a:extLst>
              </a:tr>
              <a:tr h="334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สมเด็จพระเทพฯ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นายเดชสิทธิ์ เคนสุวรรณ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เขมราฐ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 ตค 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รพ.เขมราฐ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6764244"/>
                  </a:ext>
                </a:extLst>
              </a:tr>
              <a:tr h="334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สมเด็จพระเทพฯ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ด.ญ.พุทธิดา สุจริต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หนองนกทา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 </a:t>
                      </a:r>
                      <a:r>
                        <a:rPr lang="th-TH" sz="20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พย</a:t>
                      </a:r>
                      <a:r>
                        <a:rPr lang="th-TH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รพ.สต.หนองนกทา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778778"/>
                  </a:ext>
                </a:extLst>
              </a:tr>
              <a:tr h="3600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มูลนิธิพอ.สว.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ด.ญ.รัชนีกร ประหยัดซื่อ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หัวนา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 </a:t>
                      </a:r>
                      <a:r>
                        <a:rPr lang="th-TH" sz="20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พย</a:t>
                      </a:r>
                      <a:r>
                        <a:rPr lang="th-TH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รพ.สต.ม่วงเฒ่า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189590"/>
                  </a:ext>
                </a:extLst>
              </a:tr>
              <a:tr h="342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มูลนิธิพอ.สว.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ด.ญ.</a:t>
                      </a:r>
                      <a:r>
                        <a:rPr lang="th-TH" sz="20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กวิส</a:t>
                      </a:r>
                      <a:r>
                        <a:rPr lang="th-TH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 แก่นพันธ์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แก้งเหนือ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20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พย</a:t>
                      </a:r>
                      <a:r>
                        <a:rPr lang="th-TH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รพ.สต.แก้งเหนือ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8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3257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à¸à¸¥à¸à¸²à¸£à¸à¹à¸à¸«à¸²à¸£à¸¹à¸à¸ à¸²à¸à¸ªà¸³à¸«à¸£à¸±à¸ à¸ à¸²à¸à¸à¸£à¸²à¸à¸à¸´à¸ à¸à¸¥à¹à¸­à¸à¸à¹à¸­à¸à¸§à¸²à¸¡">
            <a:extLst>
              <a:ext uri="{FF2B5EF4-FFF2-40B4-BE49-F238E27FC236}">
                <a16:creationId xmlns:a16="http://schemas.microsoft.com/office/drawing/2014/main" id="{5D99FF98-2A76-02D9-77C1-923BDB43CD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t="9550" r="2727" b="21057"/>
          <a:stretch/>
        </p:blipFill>
        <p:spPr bwMode="auto">
          <a:xfrm>
            <a:off x="108624" y="105561"/>
            <a:ext cx="8926752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F96233BA-E9DD-F492-C708-B1B1C2C43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260648"/>
            <a:ext cx="6497637" cy="728663"/>
          </a:xfrm>
        </p:spPr>
        <p:txBody>
          <a:bodyPr>
            <a:normAutofit/>
          </a:bodyPr>
          <a:lstStyle/>
          <a:p>
            <a:pPr algn="l" eaLnBrk="1" hangingPunct="1"/>
            <a:r>
              <a:rPr lang="th-TH" alt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วาระที่ 4 แนวทางการส่งโครงการเพื่อขออนุมัติ</a:t>
            </a:r>
            <a:endParaRPr lang="th-TH" altLang="th-TH" sz="31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1BA9A0-ACE4-E3E1-F739-1642FFE43FCE}"/>
              </a:ext>
            </a:extLst>
          </p:cNvPr>
          <p:cNvSpPr txBox="1"/>
          <p:nvPr/>
        </p:nvSpPr>
        <p:spPr>
          <a:xfrm>
            <a:off x="179512" y="1844824"/>
            <a:ext cx="8784976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เขียนโครงการได้เลยตามที่ท่านส่งแผนเข้ามาทุกโครงการ ทุกงบ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file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ให้ยุทธศาสตร์ สสอ. ตรวจสอบความถูกต้องก่อน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 สสอ. ส่งกลับรีบปรับแก้/ปริ</a:t>
            </a:r>
            <a:r>
              <a:rPr 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้น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ลงนาม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ทำหนังสือนำส่ง สสอ.(มี/ไม่มี ก็ได้)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 สสอ. นำเสนอผู้บริหารระดับอำเภอ จังหวัด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สสจ.กำหนดเสนอโครงการได้ภายใน ธันวาคม 2566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โครงการอนุมัติแล้ว ยุทธศาสตร์ สสอ. แจ้ง รพ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สต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มารับโครงการ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ดำเนินโครงการตามกำหนดการในโครงการ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920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à¸à¸¥à¸à¸²à¸£à¸à¹à¸à¸«à¸²à¸£à¸¹à¸à¸ à¸²à¸à¸ªà¸³à¸«à¸£à¸±à¸ à¸ à¸²à¸à¸à¸£à¸²à¸à¸à¸´à¸ à¸à¸¥à¹à¸­à¸à¸à¹à¸­à¸à¸§à¸²à¸¡">
            <a:extLst>
              <a:ext uri="{FF2B5EF4-FFF2-40B4-BE49-F238E27FC236}">
                <a16:creationId xmlns:a16="http://schemas.microsoft.com/office/drawing/2014/main" id="{5D99FF98-2A76-02D9-77C1-923BDB43CD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t="9550" r="2727" b="21057"/>
          <a:stretch/>
        </p:blipFill>
        <p:spPr bwMode="auto">
          <a:xfrm>
            <a:off x="108624" y="105561"/>
            <a:ext cx="8926752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F96233BA-E9DD-F492-C708-B1B1C2C43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260648"/>
            <a:ext cx="6497637" cy="728663"/>
          </a:xfrm>
        </p:spPr>
        <p:txBody>
          <a:bodyPr>
            <a:normAutofit/>
          </a:bodyPr>
          <a:lstStyle/>
          <a:p>
            <a:pPr algn="l" eaLnBrk="1" hangingPunct="1"/>
            <a:r>
              <a:rPr lang="th-TH" alt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วาระที่ 4 แนวทางการส่งโครงการเพื่อขออนุมัติ (ต่อ)</a:t>
            </a:r>
            <a:endParaRPr lang="th-TH" altLang="th-TH" sz="31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FE3593-6B5D-EA37-2512-11F16580B614}"/>
              </a:ext>
            </a:extLst>
          </p:cNvPr>
          <p:cNvSpPr txBox="1"/>
          <p:nvPr/>
        </p:nvSpPr>
        <p:spPr>
          <a:xfrm>
            <a:off x="559176" y="2124145"/>
            <a:ext cx="2932704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PP/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เงินบำรุง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2AF6F2-B024-DED2-9541-66F8C0D111B3}"/>
              </a:ext>
            </a:extLst>
          </p:cNvPr>
          <p:cNvSpPr txBox="1"/>
          <p:nvPr/>
        </p:nvSpPr>
        <p:spPr>
          <a:xfrm>
            <a:off x="5292080" y="2124145"/>
            <a:ext cx="2932704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 กองทุนตำบล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468F93-A7A6-BE8E-51A3-74E062587E8E}"/>
              </a:ext>
            </a:extLst>
          </p:cNvPr>
          <p:cNvSpPr txBox="1"/>
          <p:nvPr/>
        </p:nvSpPr>
        <p:spPr>
          <a:xfrm>
            <a:off x="179512" y="1470537"/>
            <a:ext cx="3456384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ผู้ลงนามในโครงการ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B8E995-345B-8927-741E-C1103566AEF5}"/>
              </a:ext>
            </a:extLst>
          </p:cNvPr>
          <p:cNvSpPr txBox="1"/>
          <p:nvPr/>
        </p:nvSpPr>
        <p:spPr>
          <a:xfrm>
            <a:off x="251520" y="2810253"/>
            <a:ext cx="4392488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ผู้เขียนโครงการ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ผู้เสนอโครงการ (ผอ.รพ.สต./หน.ฝ่าย)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ผู้เห็นชอบโครงการ (ท่าน สสอ.)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ผู้เห็นชอบโครงการ (ท่าน รพ.)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ผู้เห็นชอบโครงการ (เว้นว่างไว้ 1 ที่)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ผู้อนุมัติโครงการ (เว้นว่างไว้ 1 ที่)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68CAC8-DE79-93B0-DF61-79D65103725B}"/>
              </a:ext>
            </a:extLst>
          </p:cNvPr>
          <p:cNvSpPr txBox="1"/>
          <p:nvPr/>
        </p:nvSpPr>
        <p:spPr>
          <a:xfrm>
            <a:off x="4576896" y="2795352"/>
            <a:ext cx="4392488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ผู้เขียนโครงการ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ผู้เสนอโครงการ (ผอ.รพ.สต./หน.ฝ่าย)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ผู้เห็นชอบโครงการ (ท่าน สสอ.)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ผู้อนุมัติโครงการ (เว้นว่างไว้ 1 ที่)</a:t>
            </a:r>
          </a:p>
        </p:txBody>
      </p:sp>
    </p:spTree>
    <p:extLst>
      <p:ext uri="{BB962C8B-B14F-4D97-AF65-F5344CB8AC3E}">
        <p14:creationId xmlns:p14="http://schemas.microsoft.com/office/powerpoint/2010/main" val="2901276200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15418</TotalTime>
  <Words>621</Words>
  <Application>Microsoft Office PowerPoint</Application>
  <PresentationFormat>On-screen Show (4:3)</PresentationFormat>
  <Paragraphs>119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Angsana New</vt:lpstr>
      <vt:lpstr>Arial</vt:lpstr>
      <vt:lpstr>Calibri</vt:lpstr>
      <vt:lpstr>TH SarabunPSK</vt:lpstr>
      <vt:lpstr>Wingdings</vt:lpstr>
      <vt:lpstr>ชุดรูปแบบของ Office</vt:lpstr>
      <vt:lpstr>PowerPoint Presentation</vt:lpstr>
      <vt:lpstr>วาระที่ 1 แจ้งกำหนดการนิเทศงานฯระดับจังหวัด รอบ 1                 ปีงบประมาณ 2566</vt:lpstr>
      <vt:lpstr>วาระที่ 1 แจ้งกำหนดการนิเทศงานฯระดับจังหวัด รอบ 1                 ปีงบประมาณ 2566 (ต่อ)</vt:lpstr>
      <vt:lpstr>วาระที่ 2 แจ้งกำหนดการประชุมสรุปผลงาน ปี 2566              คปสอ.เขมราฐ</vt:lpstr>
      <vt:lpstr>วาระที่ 2 แจ้งกำหนดการประชุมสรุปผลงาน ปี 2566              คปสอ.เขมราฐ (ต่อ)</vt:lpstr>
      <vt:lpstr>วาระที่ 2 แจ้งกำหนดการประชุมสรุปผลงาน ปี 2566              คปสอ.เขมราฐ (ต่อ)</vt:lpstr>
      <vt:lpstr>วาระที่ 3 ติดตามให้บันทึกข้อมูลผู้ป่วยในพระราชานุเคราะห์ </vt:lpstr>
      <vt:lpstr>วาระที่ 4 แนวทางการส่งโครงการเพื่อขออนุมัติ</vt:lpstr>
      <vt:lpstr>วาระที่ 4 แนวทางการส่งโครงการเพื่อขออนุมัติ (ต่อ)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ร่าง  นำเสนอข้อมูล รับตรวจราชการ 62/1</dc:title>
  <dc:creator>Computer</dc:creator>
  <cp:lastModifiedBy>ACER</cp:lastModifiedBy>
  <cp:revision>1606</cp:revision>
  <cp:lastPrinted>2023-08-04T05:26:09Z</cp:lastPrinted>
  <dcterms:created xsi:type="dcterms:W3CDTF">2019-01-01T00:23:42Z</dcterms:created>
  <dcterms:modified xsi:type="dcterms:W3CDTF">2023-12-01T05:12:30Z</dcterms:modified>
</cp:coreProperties>
</file>